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7" r:id="rId1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777"/>
    <a:srgbClr val="003300"/>
    <a:srgbClr val="165E41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66" d="100"/>
          <a:sy n="66" d="100"/>
        </p:scale>
        <p:origin x="-292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7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9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B51D-E049-41E9-8116-1E14A7FF239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6D2B-4661-4E33-AFA8-B8E67F6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2.wdp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276"/>
            <a:ext cx="1641270" cy="7396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568" y="1916831"/>
            <a:ext cx="4176464" cy="255454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rbel" pitchFamily="34" charset="0"/>
                <a:cs typeface="Times New Roman" panose="02020603050405020304" pitchFamily="18" charset="0"/>
              </a:rPr>
              <a:t>Гостинично -развлекательный комплекс «Забайкалье»</a:t>
            </a:r>
            <a:endParaRPr lang="ru-RU" sz="40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"/>
          <a:stretch/>
        </p:blipFill>
        <p:spPr>
          <a:xfrm>
            <a:off x="5708487" y="1990"/>
            <a:ext cx="3435513" cy="68560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84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51920" y="1051822"/>
            <a:ext cx="169641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Ресторан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1039" y="1692526"/>
            <a:ext cx="82114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Ресторан европейской кухни «Забайкалье»</a:t>
            </a:r>
            <a:r>
              <a:rPr lang="ru-RU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 —  это безукоризненная кухня, приятная музыка, ненавязчивый четкий сервис и всепоглощающее ощущение  комфорта создают неповторимую атмосферу уникального ресторана. Уникальный опыт </a:t>
            </a:r>
            <a:r>
              <a:rPr lang="ru-RU" dirty="0" err="1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кейтеринг</a:t>
            </a:r>
            <a:r>
              <a:rPr lang="ru-RU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 обслуживания «Восточный Экспресс»  мероприятий в городе и с выездом за пределы края.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721" y="3236913"/>
            <a:ext cx="7058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Залы:</a:t>
            </a:r>
          </a:p>
          <a:p>
            <a:pPr eaLnBrk="1" hangingPunct="1"/>
            <a:r>
              <a:rPr lang="ru-RU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«Европейский»  на 200 посадочных мест</a:t>
            </a:r>
          </a:p>
          <a:p>
            <a:pPr eaLnBrk="1" hangingPunct="1"/>
            <a:r>
              <a:rPr lang="ru-RU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«Банкетный» на 100 посадочных мест</a:t>
            </a:r>
          </a:p>
          <a:p>
            <a:pPr eaLnBrk="1" hangingPunct="1"/>
            <a:r>
              <a:rPr lang="ru-RU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VIP-кабина на 24 посадочных мест.</a:t>
            </a:r>
          </a:p>
          <a:p>
            <a:pPr eaLnBrk="1" hangingPunct="1"/>
            <a:endParaRPr lang="ru-RU" dirty="0">
              <a:solidFill>
                <a:srgbClr val="003300"/>
              </a:solidFill>
              <a:latin typeface="Corbe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10" y="4666571"/>
            <a:ext cx="2355589" cy="156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36913"/>
            <a:ext cx="2056881" cy="308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22535"/>
            <a:ext cx="2185398" cy="145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619672" y="994999"/>
            <a:ext cx="6337300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Развлекательный комплекс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414" y="1765746"/>
            <a:ext cx="2278062" cy="151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920" y="3260452"/>
            <a:ext cx="2305050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524" y="4843040"/>
            <a:ext cx="2305050" cy="153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802" y="4729163"/>
            <a:ext cx="2306638" cy="153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84212" y="2476694"/>
            <a:ext cx="46831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Spa –</a:t>
            </a:r>
            <a:r>
              <a:rPr lang="ru-RU" sz="2000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центр «Акватория»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Тренажерный зал «Титан»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Бильярдный клуб «Классик»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507" y="4797152"/>
            <a:ext cx="2303462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4213" y="3954022"/>
            <a:ext cx="5917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FF0000"/>
                </a:solidFill>
                <a:latin typeface="Corbel" pitchFamily="34" charset="0"/>
                <a:cs typeface="Times New Roman" panose="02020603050405020304" pitchFamily="18" charset="0"/>
              </a:rPr>
              <a:t>Для Вас  1 час посещения  развлекательного комплекса – БЕСПЛАТНО!</a:t>
            </a:r>
            <a:endParaRPr lang="ru-RU" sz="2000" dirty="0">
              <a:solidFill>
                <a:srgbClr val="FF0000"/>
              </a:solidFill>
              <a:latin typeface="Corbel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3682" y="1753727"/>
            <a:ext cx="5830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На территории гостиницы располагается развлекательный центр, который включает в себя:</a:t>
            </a: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47" y="260648"/>
            <a:ext cx="2772767" cy="124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9750" y="4672013"/>
            <a:ext cx="78803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Corbel" pitchFamily="34" charset="0"/>
                <a:cs typeface="Times New Roman" panose="02020603050405020304" pitchFamily="18" charset="0"/>
              </a:rPr>
              <a:t>Контакты</a:t>
            </a:r>
            <a:r>
              <a:rPr lang="ru-RU" sz="2000" dirty="0" smtClean="0">
                <a:latin typeface="Corbel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sz="2000" dirty="0" smtClean="0">
                <a:latin typeface="Corbel" pitchFamily="34" charset="0"/>
                <a:cs typeface="Times New Roman" panose="02020603050405020304" pitchFamily="18" charset="0"/>
              </a:rPr>
              <a:t>Наталья </a:t>
            </a:r>
            <a:r>
              <a:rPr lang="ru-RU" sz="2000" dirty="0" err="1" smtClean="0">
                <a:latin typeface="Corbel" pitchFamily="34" charset="0"/>
                <a:cs typeface="Times New Roman" panose="02020603050405020304" pitchFamily="18" charset="0"/>
              </a:rPr>
              <a:t>Базлова</a:t>
            </a:r>
            <a:r>
              <a:rPr lang="ru-RU" sz="2000" dirty="0" smtClean="0">
                <a:latin typeface="Corbel" pitchFamily="34" charset="0"/>
                <a:cs typeface="Times New Roman" panose="02020603050405020304" pitchFamily="18" charset="0"/>
              </a:rPr>
              <a:t>, тел: 8914 443 02 22</a:t>
            </a:r>
            <a:endParaRPr lang="ru-RU" sz="2000" dirty="0">
              <a:latin typeface="Corbel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000" dirty="0" smtClean="0">
                <a:latin typeface="Corbel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Corbel" pitchFamily="34" charset="0"/>
                <a:cs typeface="Times New Roman" panose="02020603050405020304" pitchFamily="18" charset="0"/>
              </a:rPr>
              <a:t>. Чита, ул. Ленинградская,36</a:t>
            </a:r>
          </a:p>
          <a:p>
            <a:pPr eaLnBrk="1" hangingPunct="1"/>
            <a:r>
              <a:rPr lang="en-US" sz="2000" dirty="0" smtClean="0">
                <a:latin typeface="Corbel" pitchFamily="34" charset="0"/>
                <a:cs typeface="Times New Roman" panose="02020603050405020304" pitchFamily="18" charset="0"/>
              </a:rPr>
              <a:t>Bazlova_nv@mail.ru</a:t>
            </a:r>
            <a:endParaRPr lang="en-US" sz="2000" dirty="0">
              <a:latin typeface="Corbel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dirty="0">
                <a:latin typeface="Corbel" pitchFamily="34" charset="0"/>
                <a:cs typeface="Times New Roman" panose="02020603050405020304" pitchFamily="18" charset="0"/>
              </a:rPr>
              <a:t>www.zabhotel.ru</a:t>
            </a:r>
            <a:endParaRPr lang="ru-RU" sz="20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39863" y="1916832"/>
            <a:ext cx="6624637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latin typeface="Corbel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439862" y="2996952"/>
            <a:ext cx="7164586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latin typeface="Corbel" pitchFamily="34" charset="0"/>
                <a:cs typeface="Times New Roman" panose="02020603050405020304" pitchFamily="18" charset="0"/>
              </a:rPr>
              <a:t>Мы будем рады сотрудничеству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63500">
              <a:srgbClr val="008000">
                <a:alpha val="14000"/>
              </a:srgbClr>
            </a:glow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9512" y="1773238"/>
            <a:ext cx="4330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dirty="0" smtClean="0">
                <a:latin typeface="Corbel" pitchFamily="34" charset="0"/>
                <a:cs typeface="Times New Roman" panose="02020603050405020304" pitchFamily="18" charset="0"/>
              </a:rPr>
              <a:t>Гостинично-развлекательный </a:t>
            </a:r>
            <a:r>
              <a:rPr lang="ru-RU" sz="2200" dirty="0">
                <a:latin typeface="Corbel" pitchFamily="34" charset="0"/>
                <a:cs typeface="Times New Roman" panose="02020603050405020304" pitchFamily="18" charset="0"/>
              </a:rPr>
              <a:t>комплекс «</a:t>
            </a:r>
            <a:r>
              <a:rPr lang="ru-RU" sz="2200" dirty="0" smtClean="0">
                <a:latin typeface="Corbel" pitchFamily="34" charset="0"/>
                <a:cs typeface="Times New Roman" panose="02020603050405020304" pitchFamily="18" charset="0"/>
              </a:rPr>
              <a:t>Забайкалье» - это уникальное сочетание многолетней гостиничной </a:t>
            </a:r>
            <a:r>
              <a:rPr lang="ru-RU" sz="2200" dirty="0">
                <a:latin typeface="Corbel" pitchFamily="34" charset="0"/>
                <a:cs typeface="Times New Roman" panose="02020603050405020304" pitchFamily="18" charset="0"/>
              </a:rPr>
              <a:t>истории Читы, современного внешнего вида и новейших </a:t>
            </a:r>
            <a:r>
              <a:rPr lang="ru-RU" sz="2200" dirty="0" smtClean="0">
                <a:latin typeface="Corbel" pitchFamily="34" charset="0"/>
                <a:cs typeface="Times New Roman" panose="02020603050405020304" pitchFamily="18" charset="0"/>
              </a:rPr>
              <a:t>услуг.</a:t>
            </a:r>
          </a:p>
          <a:p>
            <a:pPr algn="ctr" eaLnBrk="1" hangingPunct="1"/>
            <a:endParaRPr lang="ru-RU" sz="2200" dirty="0" smtClean="0">
              <a:latin typeface="Corbel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200" dirty="0" smtClean="0">
                <a:latin typeface="Corbel" pitchFamily="34" charset="0"/>
                <a:cs typeface="Times New Roman" panose="02020603050405020304" pitchFamily="18" charset="0"/>
              </a:rPr>
              <a:t>Гостинично-развлекательный </a:t>
            </a:r>
            <a:r>
              <a:rPr lang="ru-RU" sz="2200" dirty="0">
                <a:latin typeface="Corbel" pitchFamily="34" charset="0"/>
                <a:cs typeface="Times New Roman" panose="02020603050405020304" pitchFamily="18" charset="0"/>
              </a:rPr>
              <a:t>комплекс «Забайкалье» - </a:t>
            </a:r>
            <a:r>
              <a:rPr lang="ru-RU" sz="2200" dirty="0" smtClean="0">
                <a:latin typeface="Corbel" pitchFamily="34" charset="0"/>
                <a:cs typeface="Times New Roman" panose="02020603050405020304" pitchFamily="18" charset="0"/>
              </a:rPr>
              <a:t>место </a:t>
            </a:r>
            <a:r>
              <a:rPr lang="ru-RU" sz="2200" dirty="0">
                <a:latin typeface="Corbel" pitchFamily="34" charset="0"/>
                <a:cs typeface="Times New Roman" panose="02020603050405020304" pitchFamily="18" charset="0"/>
              </a:rPr>
              <a:t>отдыха для жителей и </a:t>
            </a:r>
            <a:r>
              <a:rPr lang="ru-RU" sz="2200" dirty="0" smtClean="0">
                <a:latin typeface="Corbel" pitchFamily="34" charset="0"/>
                <a:cs typeface="Times New Roman" panose="02020603050405020304" pitchFamily="18" charset="0"/>
              </a:rPr>
              <a:t>Гостей </a:t>
            </a:r>
            <a:r>
              <a:rPr lang="ru-RU" sz="2200" dirty="0">
                <a:latin typeface="Corbel" pitchFamily="34" charset="0"/>
                <a:cs typeface="Times New Roman" panose="02020603050405020304" pitchFamily="18" charset="0"/>
              </a:rPr>
              <a:t>города, центр спорта, красоты и досуга в самом сердце Читы.</a:t>
            </a:r>
            <a:br>
              <a:rPr lang="ru-RU" sz="2200" dirty="0">
                <a:latin typeface="Corbel" pitchFamily="34" charset="0"/>
                <a:cs typeface="Times New Roman" panose="02020603050405020304" pitchFamily="18" charset="0"/>
              </a:rPr>
            </a:br>
            <a:endParaRPr lang="ru-RU" sz="22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12" y="2452631"/>
            <a:ext cx="4238552" cy="2825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63500">
              <a:srgbClr val="165E41">
                <a:alpha val="14000"/>
              </a:srgb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88" y="1718809"/>
            <a:ext cx="3017891" cy="4643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2964" y="2348880"/>
            <a:ext cx="583314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orbel" pitchFamily="34" charset="0"/>
                <a:cs typeface="Times New Roman" panose="02020603050405020304" pitchFamily="18" charset="0"/>
              </a:rPr>
              <a:t>Номерной фонд гостиницы </a:t>
            </a:r>
            <a:endParaRPr lang="ru-RU" sz="2400" b="1" dirty="0" smtClean="0">
              <a:latin typeface="Corbel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Corbel" pitchFamily="34" charset="0"/>
                <a:cs typeface="Times New Roman" panose="02020603050405020304" pitchFamily="18" charset="0"/>
              </a:rPr>
              <a:t>Апартаменты</a:t>
            </a:r>
            <a:endParaRPr lang="ru-RU" sz="2000" b="1" dirty="0">
              <a:latin typeface="Corbel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Corbel" pitchFamily="34" charset="0"/>
                <a:cs typeface="Times New Roman" panose="02020603050405020304" pitchFamily="18" charset="0"/>
              </a:rPr>
              <a:t>Сюит(люкс трехкомнатный)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Corbel" pitchFamily="34" charset="0"/>
                <a:cs typeface="Times New Roman" panose="02020603050405020304" pitchFamily="18" charset="0"/>
              </a:rPr>
              <a:t>Люкс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err="1" smtClean="0">
                <a:latin typeface="Corbel" pitchFamily="34" charset="0"/>
                <a:cs typeface="Times New Roman" panose="02020603050405020304" pitchFamily="18" charset="0"/>
              </a:rPr>
              <a:t>Джуниор</a:t>
            </a:r>
            <a:r>
              <a:rPr lang="ru-RU" sz="2000" b="1" dirty="0" smtClean="0">
                <a:latin typeface="Corbel" pitchFamily="34" charset="0"/>
                <a:cs typeface="Times New Roman" panose="02020603050405020304" pitchFamily="18" charset="0"/>
              </a:rPr>
              <a:t> сюит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Corbel" pitchFamily="34" charset="0"/>
                <a:cs typeface="Times New Roman" panose="02020603050405020304" pitchFamily="18" charset="0"/>
              </a:rPr>
              <a:t>Номера первой и второй категорий</a:t>
            </a:r>
          </a:p>
          <a:p>
            <a:pPr>
              <a:defRPr/>
            </a:pPr>
            <a:endParaRPr lang="ru-RU" sz="2000" b="1" dirty="0" smtClean="0">
              <a:latin typeface="Corbel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 smtClean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" y="8525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63500">
              <a:schemeClr val="accent1">
                <a:alpha val="14000"/>
              </a:schemeClr>
            </a:glow>
          </a:effec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855343" y="1074908"/>
            <a:ext cx="5760640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Corbel" pitchFamily="34" charset="0"/>
                <a:cs typeface="Times New Roman" panose="02020603050405020304" pitchFamily="18" charset="0"/>
              </a:rPr>
              <a:t>Одноместные </a:t>
            </a:r>
            <a:r>
              <a:rPr lang="ru-RU" sz="2800">
                <a:latin typeface="Corbel" pitchFamily="34" charset="0"/>
                <a:cs typeface="Times New Roman" panose="02020603050405020304" pitchFamily="18" charset="0"/>
              </a:rPr>
              <a:t>номера </a:t>
            </a:r>
            <a:endParaRPr lang="ru-RU" sz="28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06" y="2144773"/>
            <a:ext cx="3096343" cy="195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206" y="2192018"/>
            <a:ext cx="2863778" cy="190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691" y="4458121"/>
            <a:ext cx="2698750" cy="179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928" y="4392181"/>
            <a:ext cx="2860913" cy="190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4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63500">
              <a:srgbClr val="165E41">
                <a:alpha val="14000"/>
              </a:srgbClr>
            </a:glow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83530" y="970874"/>
            <a:ext cx="5976938" cy="64611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dirty="0">
                <a:latin typeface="Corbel" pitchFamily="34" charset="0"/>
                <a:cs typeface="Times New Roman" panose="02020603050405020304" pitchFamily="18" charset="0"/>
              </a:rPr>
              <a:t>Двухместные  </a:t>
            </a:r>
            <a:r>
              <a:rPr lang="ru-RU" sz="3600">
                <a:latin typeface="Corbel" pitchFamily="34" charset="0"/>
                <a:cs typeface="Times New Roman" panose="02020603050405020304" pitchFamily="18" charset="0"/>
              </a:rPr>
              <a:t>номера </a:t>
            </a:r>
            <a:endParaRPr lang="ru-RU" sz="36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75" y="2276847"/>
            <a:ext cx="2592388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375" y="2204839"/>
            <a:ext cx="2982913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475" y="4509095"/>
            <a:ext cx="26987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563" y="4510683"/>
            <a:ext cx="2625725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63500">
              <a:schemeClr val="accent1">
                <a:alpha val="14000"/>
              </a:schemeClr>
            </a:glow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87435" y="987416"/>
            <a:ext cx="8549804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Corbel" pitchFamily="34" charset="0"/>
                <a:cs typeface="Times New Roman" panose="02020603050405020304" pitchFamily="18" charset="0"/>
              </a:rPr>
              <a:t>Двухместные номера с 1й </a:t>
            </a:r>
            <a:r>
              <a:rPr lang="ru-RU" sz="2800">
                <a:latin typeface="Corbel" pitchFamily="34" charset="0"/>
                <a:cs typeface="Times New Roman" panose="02020603050405020304" pitchFamily="18" charset="0"/>
              </a:rPr>
              <a:t>кроватью </a:t>
            </a:r>
            <a:endParaRPr lang="ru-RU" sz="28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" y="1764769"/>
            <a:ext cx="4308303" cy="287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688" y="3201587"/>
            <a:ext cx="4102675" cy="2875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78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648" y="1000882"/>
            <a:ext cx="6624637" cy="64611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latin typeface="Corbel" pitchFamily="34" charset="0"/>
                <a:cs typeface="Times New Roman" panose="02020603050405020304" pitchFamily="18" charset="0"/>
              </a:rPr>
              <a:t>Люкс</a:t>
            </a:r>
            <a:endParaRPr lang="ru-RU" sz="3600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844823"/>
            <a:ext cx="2808311" cy="421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3645024"/>
            <a:ext cx="2990370" cy="1992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844823"/>
            <a:ext cx="3744416" cy="2538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43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97777"/>
          </a:solidFill>
          <a:ln>
            <a:solidFill>
              <a:srgbClr val="006600"/>
            </a:solidFill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867455" y="1014630"/>
            <a:ext cx="3501231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dirty="0" smtClean="0">
                <a:latin typeface="Corbel" pitchFamily="34" charset="0"/>
                <a:cs typeface="Times New Roman" panose="02020603050405020304" pitchFamily="18" charset="0"/>
              </a:rPr>
              <a:t>Люкс</a:t>
            </a:r>
            <a:endParaRPr lang="en-US" sz="3200" b="1" dirty="0">
              <a:latin typeface="Corbel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352" y="4658741"/>
            <a:ext cx="2729870" cy="165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88" y="4658741"/>
            <a:ext cx="2482850" cy="165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658741"/>
            <a:ext cx="2484438" cy="165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39" y="1833045"/>
            <a:ext cx="2952329" cy="199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39" y="1833045"/>
            <a:ext cx="2993822" cy="199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63500">
              <a:schemeClr val="accent1">
                <a:alpha val="14000"/>
              </a:schemeClr>
            </a:glow>
          </a:effec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80098" y="1073418"/>
            <a:ext cx="8505020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200" dirty="0" smtClean="0">
                <a:solidFill>
                  <a:srgbClr val="003300"/>
                </a:solidFill>
                <a:latin typeface="Corbel" pitchFamily="34" charset="0"/>
                <a:cs typeface="Times New Roman" panose="02020603050405020304" pitchFamily="18" charset="0"/>
              </a:rPr>
              <a:t>Апартаменты</a:t>
            </a:r>
            <a:endParaRPr lang="ru-RU" sz="3200" dirty="0">
              <a:solidFill>
                <a:srgbClr val="003300"/>
              </a:solidFill>
              <a:latin typeface="Corbel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2768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21" y="2379006"/>
            <a:ext cx="3677043" cy="23170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62" y="4149080"/>
            <a:ext cx="3012068" cy="223383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00201"/>
            <a:ext cx="3744416" cy="249627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2" y="0"/>
            <a:ext cx="2253075" cy="10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178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Mariajose</dc:creator>
  <cp:lastModifiedBy>Наталья</cp:lastModifiedBy>
  <cp:revision>74</cp:revision>
  <cp:lastPrinted>2016-02-04T04:21:48Z</cp:lastPrinted>
  <dcterms:created xsi:type="dcterms:W3CDTF">2013-09-29T15:04:22Z</dcterms:created>
  <dcterms:modified xsi:type="dcterms:W3CDTF">2017-08-21T02:21:19Z</dcterms:modified>
</cp:coreProperties>
</file>